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1"/>
  </p:notesMasterIdLst>
  <p:handoutMasterIdLst>
    <p:handoutMasterId r:id="rId22"/>
  </p:handoutMasterIdLst>
  <p:sldIdLst>
    <p:sldId id="257" r:id="rId2"/>
    <p:sldId id="290" r:id="rId3"/>
    <p:sldId id="289" r:id="rId4"/>
    <p:sldId id="288" r:id="rId5"/>
    <p:sldId id="278" r:id="rId6"/>
    <p:sldId id="277" r:id="rId7"/>
    <p:sldId id="279" r:id="rId8"/>
    <p:sldId id="280" r:id="rId9"/>
    <p:sldId id="281" r:id="rId10"/>
    <p:sldId id="282" r:id="rId11"/>
    <p:sldId id="283" r:id="rId12"/>
    <p:sldId id="284" r:id="rId13"/>
    <p:sldId id="285" r:id="rId14"/>
    <p:sldId id="286" r:id="rId15"/>
    <p:sldId id="291" r:id="rId16"/>
    <p:sldId id="292" r:id="rId17"/>
    <p:sldId id="276" r:id="rId18"/>
    <p:sldId id="260" r:id="rId19"/>
    <p:sldId id="287"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p:cViewPr>
        <p:scale>
          <a:sx n="72" d="100"/>
          <a:sy n="72" d="100"/>
        </p:scale>
        <p:origin x="618" y="354"/>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3" d="2"/>
        <a:sy n="3" d="2"/>
      </p:scale>
      <p:origin x="0" y="0"/>
    </p:cViewPr>
  </p:notesTextViewPr>
  <p:notesViewPr>
    <p:cSldViewPr>
      <p:cViewPr varScale="1">
        <p:scale>
          <a:sx n="76" d="100"/>
          <a:sy n="76" d="100"/>
        </p:scale>
        <p:origin x="253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4/19/2020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4/19/2020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281528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86501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18</a:t>
            </a:fld>
            <a:endParaRPr lang="en-US"/>
          </a:p>
        </p:txBody>
      </p:sp>
    </p:spTree>
    <p:extLst>
      <p:ext uri="{BB962C8B-B14F-4D97-AF65-F5344CB8AC3E}">
        <p14:creationId xmlns:p14="http://schemas.microsoft.com/office/powerpoint/2010/main" val="1008846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460" y="0"/>
            <a:ext cx="12188952" cy="6858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8" name="map" descr="Map of North America"/>
          <p:cNvSpPr>
            <a:spLocks noEditPoints="1"/>
          </p:cNvSpPr>
          <p:nvPr/>
        </p:nvSpPr>
        <p:spPr bwMode="auto">
          <a:xfrm>
            <a:off x="4473575" y="3175"/>
            <a:ext cx="771525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8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dirty="0"/>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66922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B9A365A1-D08F-4163-A48F-574F5A8B08BB}" type="datetime1">
              <a:rPr lang="en-US" smtClean="0"/>
              <a:t>4/19/2020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73575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7CC6BD15-6169-4F5B-A109-A869ED88167E}" type="datetime1">
              <a:rPr lang="en-US" smtClean="0"/>
              <a:t>4/19/2020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919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AA94E6EE-E4C7-4C54-AA33-D24FC6441998}" type="datetime1">
              <a:rPr lang="en-US" smtClean="0"/>
              <a:t>4/19/2020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339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16C845AF-672B-488A-881E-6E27F6156EAB}" type="datetime1">
              <a:rPr lang="en-US" smtClean="0"/>
              <a:t>4/19/2020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2682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hasCustomPrompt="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9AA4940-7F04-44EE-9ED5-BEC598359599}" type="datetime1">
              <a:rPr lang="en-US" smtClean="0"/>
              <a:t>4/19/2020</a:t>
            </a:fld>
            <a:endParaRPr lang="en-US" dirty="0"/>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dirty="0"/>
          </a:p>
        </p:txBody>
      </p:sp>
    </p:spTree>
    <p:extLst>
      <p:ext uri="{BB962C8B-B14F-4D97-AF65-F5344CB8AC3E}">
        <p14:creationId xmlns:p14="http://schemas.microsoft.com/office/powerpoint/2010/main" val="28434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9AF4528F-0F96-4C65-B8AF-D2A1168FCCB5}" type="datetime1">
              <a:rPr lang="en-US" smtClean="0"/>
              <a:t>4/19/2020</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68615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C55FFCA8-949B-4C4B-88E3-D1A67566DDFC}" type="datetime1">
              <a:rPr lang="en-US" smtClean="0"/>
              <a:t>4/19/2020</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41613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5E76CA00-3225-4FE5-8887-17546E635ED0}" type="datetime1">
              <a:rPr lang="en-US" smtClean="0"/>
              <a:t>4/19/2020</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132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32004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hasCustomPrompt="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684213" y="4038600"/>
            <a:ext cx="3886200" cy="21336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5264F72E-C84C-4385-A47E-E3DFFC7623FA}" type="datetime1">
              <a:rPr lang="en-US" smtClean="0"/>
              <a:t>4/19/2020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195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32004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84213" y="4038601"/>
            <a:ext cx="3886200" cy="21336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F7E3B2C8-FED9-4752-B8D0-935D959144BB}" type="datetime1">
              <a:rPr lang="en-US" smtClean="0"/>
              <a:t>4/19/2020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126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gradFill flip="none" rotWithShape="1">
          <a:gsLst>
            <a:gs pos="0">
              <a:schemeClr val="bg1">
                <a:tint val="80000"/>
                <a:satMod val="300000"/>
              </a:schemeClr>
            </a:gs>
            <a:gs pos="100000">
              <a:schemeClr val="bg1">
                <a:shade val="30000"/>
                <a:satMod val="2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50B4CC2D-5841-49B5-B101-95A01E3776A5}" type="datetime1">
              <a:rPr lang="en-US" smtClean="0"/>
              <a:t>4/19/2020</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949361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4" r:id="rId6"/>
    <p:sldLayoutId id="2147483695" r:id="rId7"/>
    <p:sldLayoutId id="2147483696" r:id="rId8"/>
    <p:sldLayoutId id="2147483697" r:id="rId9"/>
    <p:sldLayoutId id="2147483698" r:id="rId10"/>
    <p:sldLayoutId id="214748369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cap="all" baseline="0">
          <a:solidFill>
            <a:schemeClr val="tx2"/>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hyperlink" Target="http://www1.ncdc.noaa.gov/pub/data/swdi/stormevents/csvfiles/Storm-Data-Export-Format.docx" TargetMode="External"/><Relationship Id="rId2" Type="http://schemas.openxmlformats.org/officeDocument/2006/relationships/hyperlink" Target="https://www1.ncdc.noaa.gov/pub/data/swdi/stormevents/csvfiles/?C=M;O=D" TargetMode="External"/><Relationship Id="rId1" Type="http://schemas.openxmlformats.org/officeDocument/2006/relationships/slideLayout" Target="../slideLayouts/slideLayout2.xml"/><Relationship Id="rId5" Type="http://schemas.openxmlformats.org/officeDocument/2006/relationships/hyperlink" Target="https://geo.fcc.gov/api/census/" TargetMode="External"/><Relationship Id="rId4" Type="http://schemas.openxmlformats.org/officeDocument/2006/relationships/hyperlink" Target="https://www2.census.gov/programs-surveys/popest/tables/2010-2019/counties/totals/co-est2019-annres.xlsx"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Storm is coming..</a:t>
            </a:r>
            <a:br>
              <a:rPr lang="en-US" dirty="0"/>
            </a:br>
            <a:r>
              <a:rPr lang="en-US" dirty="0"/>
              <a:t>Are you safe!?</a:t>
            </a:r>
          </a:p>
        </p:txBody>
      </p:sp>
      <p:sp>
        <p:nvSpPr>
          <p:cNvPr id="3" name="Subtitle 2"/>
          <p:cNvSpPr>
            <a:spLocks noGrp="1"/>
          </p:cNvSpPr>
          <p:nvPr>
            <p:ph type="subTitle" idx="1"/>
          </p:nvPr>
        </p:nvSpPr>
        <p:spPr/>
        <p:txBody>
          <a:bodyPr>
            <a:normAutofit fontScale="92500" lnSpcReduction="20000"/>
          </a:bodyPr>
          <a:lstStyle/>
          <a:p>
            <a:r>
              <a:rPr lang="en-US" dirty="0"/>
              <a:t>Huzefa Saifee      		- u1274086@utah.edu</a:t>
            </a:r>
          </a:p>
          <a:p>
            <a:r>
              <a:rPr lang="en-US" dirty="0"/>
              <a:t>Siddharth </a:t>
            </a:r>
            <a:r>
              <a:rPr lang="en-US" dirty="0" err="1"/>
              <a:t>Hatkar</a:t>
            </a:r>
            <a:r>
              <a:rPr lang="en-US" dirty="0"/>
              <a:t>		- u1273107@utah.edu</a:t>
            </a:r>
          </a:p>
          <a:p>
            <a:r>
              <a:rPr lang="en-US" dirty="0"/>
              <a:t>Soumith Reddy Mada	- u1288778@utah.edu</a:t>
            </a:r>
          </a:p>
          <a:p>
            <a:br>
              <a:rPr lang="en-US" dirty="0"/>
            </a:br>
            <a:endParaRPr lang="en-US" dirty="0"/>
          </a:p>
        </p:txBody>
      </p:sp>
      <p:pic>
        <p:nvPicPr>
          <p:cNvPr id="5" name="Audio 4">
            <a:hlinkClick r:id="" action="ppaction://media"/>
            <a:extLst>
              <a:ext uri="{FF2B5EF4-FFF2-40B4-BE49-F238E27FC236}">
                <a16:creationId xmlns:a16="http://schemas.microsoft.com/office/drawing/2014/main" id="{93D4B908-41C0-4690-AE1B-21E6B78CBA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181382254"/>
      </p:ext>
    </p:extLst>
  </p:cSld>
  <p:clrMapOvr>
    <a:masterClrMapping/>
  </p:clrMapOvr>
  <mc:AlternateContent xmlns:mc="http://schemas.openxmlformats.org/markup-compatibility/2006">
    <mc:Choice xmlns:p14="http://schemas.microsoft.com/office/powerpoint/2010/main" Requires="p14">
      <p:transition spd="med" p14:dur="700" advTm="6621">
        <p:fade/>
      </p:transition>
    </mc:Choice>
    <mc:Fallback>
      <p:transition spd="med" advTm="66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F62DC9CE-4493-4D6E-8302-EF19EF668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4256"/>
            <a:ext cx="12188824" cy="53354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70C93802-4024-4C00-B16C-94B8769AFF01}"/>
              </a:ext>
            </a:extLst>
          </p:cNvPr>
          <p:cNvSpPr>
            <a:spLocks noGrp="1"/>
          </p:cNvSpPr>
          <p:nvPr>
            <p:ph idx="1"/>
          </p:nvPr>
        </p:nvSpPr>
        <p:spPr>
          <a:xfrm>
            <a:off x="3499" y="5445224"/>
            <a:ext cx="12185326" cy="1527823"/>
          </a:xfrm>
        </p:spPr>
        <p:txBody>
          <a:bodyPr>
            <a:normAutofit fontScale="92500" lnSpcReduction="20000"/>
          </a:bodyPr>
          <a:lstStyle/>
          <a:p>
            <a:r>
              <a:rPr lang="en-IN" dirty="0"/>
              <a:t>2017 Has least injuries.</a:t>
            </a:r>
          </a:p>
          <a:p>
            <a:r>
              <a:rPr lang="en-IN" dirty="0"/>
              <a:t>2019 has highest injuries of 834.</a:t>
            </a:r>
          </a:p>
          <a:p>
            <a:r>
              <a:rPr lang="en-IN" dirty="0"/>
              <a:t>Ohio has a high number of injuries in just the year of 2019, while in the California, there is a huge decline in the number of injuries as compared to 2018.</a:t>
            </a:r>
          </a:p>
          <a:p>
            <a:pPr>
              <a:spcBef>
                <a:spcPts val="0"/>
              </a:spcBef>
            </a:pPr>
            <a:endParaRPr lang="en-IN" sz="3600" dirty="0"/>
          </a:p>
          <a:p>
            <a:pPr>
              <a:spcBef>
                <a:spcPts val="0"/>
              </a:spcBef>
            </a:pPr>
            <a:endParaRPr lang="en-IN" sz="3500" dirty="0"/>
          </a:p>
          <a:p>
            <a:pPr>
              <a:spcBef>
                <a:spcPts val="0"/>
              </a:spcBef>
            </a:pPr>
            <a:endParaRPr lang="en-IN" dirty="0"/>
          </a:p>
        </p:txBody>
      </p:sp>
      <p:pic>
        <p:nvPicPr>
          <p:cNvPr id="3" name="Audio 2">
            <a:hlinkClick r:id="" action="ppaction://media"/>
            <a:extLst>
              <a:ext uri="{FF2B5EF4-FFF2-40B4-BE49-F238E27FC236}">
                <a16:creationId xmlns:a16="http://schemas.microsoft.com/office/drawing/2014/main" id="{2A47BC45-DD14-4195-9988-555E20EFE3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1658138685"/>
      </p:ext>
    </p:extLst>
  </p:cSld>
  <p:clrMapOvr>
    <a:masterClrMapping/>
  </p:clrMapOvr>
  <mc:AlternateContent xmlns:mc="http://schemas.openxmlformats.org/markup-compatibility/2006">
    <mc:Choice xmlns:p14="http://schemas.microsoft.com/office/powerpoint/2010/main" Requires="p14">
      <p:transition spd="med" p14:dur="700" advTm="9514">
        <p:fade/>
      </p:transition>
    </mc:Choice>
    <mc:Fallback>
      <p:transition spd="med" advTm="9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EB604B24-5AEA-474C-B442-E3CD91919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6"/>
            <a:ext cx="12188825" cy="50673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61A82B35-5BB8-46DA-9A07-4798D718C802}"/>
              </a:ext>
            </a:extLst>
          </p:cNvPr>
          <p:cNvSpPr>
            <a:spLocks noGrp="1"/>
          </p:cNvSpPr>
          <p:nvPr>
            <p:ph idx="1"/>
          </p:nvPr>
        </p:nvSpPr>
        <p:spPr>
          <a:xfrm>
            <a:off x="0" y="5445224"/>
            <a:ext cx="12185326" cy="1527823"/>
          </a:xfrm>
        </p:spPr>
        <p:txBody>
          <a:bodyPr>
            <a:normAutofit fontScale="92500" lnSpcReduction="10000"/>
          </a:bodyPr>
          <a:lstStyle/>
          <a:p>
            <a:pPr>
              <a:spcBef>
                <a:spcPts val="0"/>
              </a:spcBef>
            </a:pPr>
            <a:r>
              <a:rPr lang="en-IN" dirty="0"/>
              <a:t>2017 is the most damaged year due to storms.</a:t>
            </a:r>
          </a:p>
          <a:p>
            <a:pPr>
              <a:spcBef>
                <a:spcPts val="0"/>
              </a:spcBef>
            </a:pPr>
            <a:r>
              <a:rPr lang="en-IN" dirty="0"/>
              <a:t>2018 is the least damages year.</a:t>
            </a:r>
          </a:p>
          <a:p>
            <a:pPr>
              <a:spcBef>
                <a:spcPts val="0"/>
              </a:spcBef>
            </a:pPr>
            <a:r>
              <a:rPr lang="en-IN" dirty="0"/>
              <a:t>Most of the states in the USA has suffered damage worth more than millions of dollars in the year 2017. Afterwards the trend has decreased drastically, this can be due to the preventive measures taken after the loss in the year 2017.</a:t>
            </a:r>
          </a:p>
          <a:p>
            <a:pPr>
              <a:spcBef>
                <a:spcPts val="0"/>
              </a:spcBef>
            </a:pPr>
            <a:endParaRPr lang="en-IN" sz="3500" dirty="0"/>
          </a:p>
          <a:p>
            <a:pPr>
              <a:spcBef>
                <a:spcPts val="0"/>
              </a:spcBef>
            </a:pPr>
            <a:endParaRPr lang="en-IN" dirty="0"/>
          </a:p>
        </p:txBody>
      </p:sp>
    </p:spTree>
    <p:extLst>
      <p:ext uri="{BB962C8B-B14F-4D97-AF65-F5344CB8AC3E}">
        <p14:creationId xmlns:p14="http://schemas.microsoft.com/office/powerpoint/2010/main" val="4059707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34C484F8-D4C0-43DB-9D39-0493C2C14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544522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F688850C-CC25-44EE-B03A-07305078A81A}"/>
              </a:ext>
            </a:extLst>
          </p:cNvPr>
          <p:cNvSpPr>
            <a:spLocks noGrp="1"/>
          </p:cNvSpPr>
          <p:nvPr>
            <p:ph idx="1"/>
          </p:nvPr>
        </p:nvSpPr>
        <p:spPr>
          <a:xfrm>
            <a:off x="0" y="5445224"/>
            <a:ext cx="12185326" cy="1527823"/>
          </a:xfrm>
        </p:spPr>
        <p:txBody>
          <a:bodyPr>
            <a:normAutofit/>
          </a:bodyPr>
          <a:lstStyle/>
          <a:p>
            <a:pPr>
              <a:spcBef>
                <a:spcPts val="0"/>
              </a:spcBef>
            </a:pPr>
            <a:r>
              <a:rPr lang="en-IN" dirty="0"/>
              <a:t>From the above graph we can say that Flash Floods have been a constant cause of highest number of deaths in USA. Although, The Floods and Tornados have higher number of deaths in 2019 as compared to the past years.</a:t>
            </a:r>
          </a:p>
          <a:p>
            <a:pPr>
              <a:spcBef>
                <a:spcPts val="0"/>
              </a:spcBef>
            </a:pPr>
            <a:endParaRPr lang="en-IN" sz="3500" dirty="0"/>
          </a:p>
          <a:p>
            <a:pPr>
              <a:spcBef>
                <a:spcPts val="0"/>
              </a:spcBef>
            </a:pPr>
            <a:endParaRPr lang="en-IN" dirty="0"/>
          </a:p>
        </p:txBody>
      </p:sp>
    </p:spTree>
    <p:extLst>
      <p:ext uri="{BB962C8B-B14F-4D97-AF65-F5344CB8AC3E}">
        <p14:creationId xmlns:p14="http://schemas.microsoft.com/office/powerpoint/2010/main" val="578818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5ED37940-503F-4092-A428-143FA54D9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580526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E4DEE241-3E26-4DF7-B1B3-E0906B0259B7}"/>
              </a:ext>
            </a:extLst>
          </p:cNvPr>
          <p:cNvSpPr>
            <a:spLocks noGrp="1"/>
          </p:cNvSpPr>
          <p:nvPr>
            <p:ph idx="1"/>
          </p:nvPr>
        </p:nvSpPr>
        <p:spPr>
          <a:xfrm>
            <a:off x="0" y="5949281"/>
            <a:ext cx="12185326" cy="576064"/>
          </a:xfrm>
        </p:spPr>
        <p:txBody>
          <a:bodyPr>
            <a:normAutofit/>
          </a:bodyPr>
          <a:lstStyle/>
          <a:p>
            <a:pPr>
              <a:spcBef>
                <a:spcPts val="0"/>
              </a:spcBef>
            </a:pPr>
            <a:r>
              <a:rPr lang="en-IN" dirty="0"/>
              <a:t>The Tornado have been a constant cause of highest number of injuries every year.</a:t>
            </a:r>
            <a:endParaRPr lang="en-IN" sz="3500" dirty="0"/>
          </a:p>
          <a:p>
            <a:pPr>
              <a:spcBef>
                <a:spcPts val="0"/>
              </a:spcBef>
            </a:pPr>
            <a:endParaRPr lang="en-IN" dirty="0"/>
          </a:p>
        </p:txBody>
      </p:sp>
    </p:spTree>
    <p:extLst>
      <p:ext uri="{BB962C8B-B14F-4D97-AF65-F5344CB8AC3E}">
        <p14:creationId xmlns:p14="http://schemas.microsoft.com/office/powerpoint/2010/main" val="2135351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262E3056-678F-4415-8D61-E5B583CFC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024"/>
            <a:ext cx="12188824" cy="571723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4190AB93-8A6E-4C86-AFEC-7380F8E48C3C}"/>
              </a:ext>
            </a:extLst>
          </p:cNvPr>
          <p:cNvSpPr>
            <a:spLocks noGrp="1"/>
          </p:cNvSpPr>
          <p:nvPr>
            <p:ph idx="1"/>
          </p:nvPr>
        </p:nvSpPr>
        <p:spPr>
          <a:xfrm>
            <a:off x="0" y="5949280"/>
            <a:ext cx="12185326" cy="792087"/>
          </a:xfrm>
        </p:spPr>
        <p:txBody>
          <a:bodyPr>
            <a:normAutofit fontScale="85000" lnSpcReduction="10000"/>
          </a:bodyPr>
          <a:lstStyle/>
          <a:p>
            <a:pPr>
              <a:spcBef>
                <a:spcPts val="0"/>
              </a:spcBef>
            </a:pPr>
            <a:r>
              <a:rPr lang="en-IN" dirty="0"/>
              <a:t>It is evident that the USA government has taken various preventive measures to reduce the damage caused by the Flash Floods after 2017, but in 2019 Tornado has been a major cause of total damage caused to the USA.</a:t>
            </a:r>
          </a:p>
        </p:txBody>
      </p:sp>
    </p:spTree>
    <p:extLst>
      <p:ext uri="{BB962C8B-B14F-4D97-AF65-F5344CB8AC3E}">
        <p14:creationId xmlns:p14="http://schemas.microsoft.com/office/powerpoint/2010/main" val="4058429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A6B141-7B39-4DFC-B45A-0EEA8927E0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027871" y="3460366"/>
            <a:ext cx="5977232" cy="3355967"/>
          </a:xfrm>
          <a:prstGeom prst="rect">
            <a:avLst/>
          </a:prstGeom>
        </p:spPr>
      </p:pic>
      <p:pic>
        <p:nvPicPr>
          <p:cNvPr id="10" name="Picture 9">
            <a:extLst>
              <a:ext uri="{FF2B5EF4-FFF2-40B4-BE49-F238E27FC236}">
                <a16:creationId xmlns:a16="http://schemas.microsoft.com/office/drawing/2014/main" id="{07A7981C-7B0E-44EE-8150-A3583CD827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193089" y="1778"/>
            <a:ext cx="5995735" cy="3368882"/>
          </a:xfrm>
          <a:prstGeom prst="rect">
            <a:avLst/>
          </a:prstGeom>
        </p:spPr>
      </p:pic>
      <p:pic>
        <p:nvPicPr>
          <p:cNvPr id="12" name="Picture 11">
            <a:extLst>
              <a:ext uri="{FF2B5EF4-FFF2-40B4-BE49-F238E27FC236}">
                <a16:creationId xmlns:a16="http://schemas.microsoft.com/office/drawing/2014/main" id="{07CAB9FE-7630-40CB-A6B0-DD87929752D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926" y="-7945"/>
            <a:ext cx="6028413" cy="3405580"/>
          </a:xfrm>
          <a:prstGeom prst="rect">
            <a:avLst/>
          </a:prstGeom>
        </p:spPr>
      </p:pic>
      <p:sp>
        <p:nvSpPr>
          <p:cNvPr id="15" name="TextBox 14">
            <a:extLst>
              <a:ext uri="{FF2B5EF4-FFF2-40B4-BE49-F238E27FC236}">
                <a16:creationId xmlns:a16="http://schemas.microsoft.com/office/drawing/2014/main" id="{89F547D4-4930-4F3E-816F-11F3A0F9B235}"/>
              </a:ext>
            </a:extLst>
          </p:cNvPr>
          <p:cNvSpPr txBox="1"/>
          <p:nvPr/>
        </p:nvSpPr>
        <p:spPr>
          <a:xfrm>
            <a:off x="3483671" y="6398652"/>
            <a:ext cx="4978375" cy="424732"/>
          </a:xfrm>
          <a:prstGeom prst="rect">
            <a:avLst/>
          </a:prstGeom>
          <a:solidFill>
            <a:schemeClr val="accent1">
              <a:lumMod val="60000"/>
              <a:lumOff val="40000"/>
              <a:alpha val="47000"/>
            </a:schemeClr>
          </a:solidFill>
          <a:ln>
            <a:solidFill>
              <a:schemeClr val="accent1">
                <a:lumMod val="75000"/>
              </a:schemeClr>
            </a:solidFill>
          </a:ln>
        </p:spPr>
        <p:txBody>
          <a:bodyPr wrap="square" rtlCol="0">
            <a:spAutoFit/>
          </a:bodyPr>
          <a:lstStyle/>
          <a:p>
            <a:pPr>
              <a:lnSpc>
                <a:spcPct val="90000"/>
              </a:lnSpc>
            </a:pPr>
            <a:r>
              <a:rPr lang="en-IN" sz="2400" dirty="0"/>
              <a:t>Affected Regions due to floods in USA</a:t>
            </a:r>
          </a:p>
        </p:txBody>
      </p:sp>
      <p:sp>
        <p:nvSpPr>
          <p:cNvPr id="16" name="TextBox 15">
            <a:extLst>
              <a:ext uri="{FF2B5EF4-FFF2-40B4-BE49-F238E27FC236}">
                <a16:creationId xmlns:a16="http://schemas.microsoft.com/office/drawing/2014/main" id="{6D6E9796-6353-4640-BABE-CE892621FAF9}"/>
              </a:ext>
            </a:extLst>
          </p:cNvPr>
          <p:cNvSpPr txBox="1"/>
          <p:nvPr/>
        </p:nvSpPr>
        <p:spPr>
          <a:xfrm>
            <a:off x="6454451" y="2777452"/>
            <a:ext cx="5645347" cy="424732"/>
          </a:xfrm>
          <a:prstGeom prst="rect">
            <a:avLst/>
          </a:prstGeom>
          <a:solidFill>
            <a:schemeClr val="accent1">
              <a:lumMod val="60000"/>
              <a:lumOff val="40000"/>
              <a:alpha val="47000"/>
            </a:schemeClr>
          </a:solidFill>
          <a:ln>
            <a:solidFill>
              <a:schemeClr val="accent1">
                <a:lumMod val="75000"/>
              </a:schemeClr>
            </a:solidFill>
          </a:ln>
        </p:spPr>
        <p:txBody>
          <a:bodyPr wrap="square" rtlCol="0">
            <a:spAutoFit/>
          </a:bodyPr>
          <a:lstStyle/>
          <a:p>
            <a:pPr>
              <a:lnSpc>
                <a:spcPct val="90000"/>
              </a:lnSpc>
            </a:pPr>
            <a:r>
              <a:rPr lang="en-IN" sz="2400" dirty="0"/>
              <a:t>Affected Regions due to Heavy Rains in USA</a:t>
            </a:r>
          </a:p>
        </p:txBody>
      </p:sp>
      <p:sp>
        <p:nvSpPr>
          <p:cNvPr id="17" name="TextBox 16">
            <a:extLst>
              <a:ext uri="{FF2B5EF4-FFF2-40B4-BE49-F238E27FC236}">
                <a16:creationId xmlns:a16="http://schemas.microsoft.com/office/drawing/2014/main" id="{1E3CEFED-258D-4592-BB44-E64C1282A6F8}"/>
              </a:ext>
            </a:extLst>
          </p:cNvPr>
          <p:cNvSpPr txBox="1"/>
          <p:nvPr/>
        </p:nvSpPr>
        <p:spPr>
          <a:xfrm>
            <a:off x="-11926" y="2945928"/>
            <a:ext cx="5977071" cy="424732"/>
          </a:xfrm>
          <a:prstGeom prst="rect">
            <a:avLst/>
          </a:prstGeom>
          <a:solidFill>
            <a:schemeClr val="accent1">
              <a:lumMod val="60000"/>
              <a:lumOff val="40000"/>
              <a:alpha val="47000"/>
            </a:schemeClr>
          </a:solidFill>
          <a:ln>
            <a:solidFill>
              <a:schemeClr val="accent1">
                <a:lumMod val="75000"/>
              </a:schemeClr>
            </a:solidFill>
          </a:ln>
        </p:spPr>
        <p:txBody>
          <a:bodyPr wrap="square" rtlCol="0">
            <a:spAutoFit/>
          </a:bodyPr>
          <a:lstStyle/>
          <a:p>
            <a:pPr>
              <a:lnSpc>
                <a:spcPct val="90000"/>
              </a:lnSpc>
            </a:pPr>
            <a:r>
              <a:rPr lang="en-IN" sz="2400" dirty="0"/>
              <a:t>Affected Regions due to Thunderstorms in USA</a:t>
            </a:r>
          </a:p>
        </p:txBody>
      </p:sp>
    </p:spTree>
    <p:extLst>
      <p:ext uri="{BB962C8B-B14F-4D97-AF65-F5344CB8AC3E}">
        <p14:creationId xmlns:p14="http://schemas.microsoft.com/office/powerpoint/2010/main" val="1240892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A6B141-7B39-4DFC-B45A-0EEA8927E0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393" y="-1"/>
            <a:ext cx="5866995" cy="3300185"/>
          </a:xfrm>
          <a:prstGeom prst="rect">
            <a:avLst/>
          </a:prstGeom>
        </p:spPr>
      </p:pic>
      <p:pic>
        <p:nvPicPr>
          <p:cNvPr id="12" name="Picture 11">
            <a:extLst>
              <a:ext uri="{FF2B5EF4-FFF2-40B4-BE49-F238E27FC236}">
                <a16:creationId xmlns:a16="http://schemas.microsoft.com/office/drawing/2014/main" id="{07CAB9FE-7630-40CB-A6B0-DD87929752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31181" y="3419147"/>
            <a:ext cx="6094413" cy="3438853"/>
          </a:xfrm>
          <a:prstGeom prst="rect">
            <a:avLst/>
          </a:prstGeom>
        </p:spPr>
      </p:pic>
      <p:sp>
        <p:nvSpPr>
          <p:cNvPr id="15" name="TextBox 14">
            <a:extLst>
              <a:ext uri="{FF2B5EF4-FFF2-40B4-BE49-F238E27FC236}">
                <a16:creationId xmlns:a16="http://schemas.microsoft.com/office/drawing/2014/main" id="{89F547D4-4930-4F3E-816F-11F3A0F9B235}"/>
              </a:ext>
            </a:extLst>
          </p:cNvPr>
          <p:cNvSpPr txBox="1"/>
          <p:nvPr/>
        </p:nvSpPr>
        <p:spPr>
          <a:xfrm>
            <a:off x="11393" y="2867630"/>
            <a:ext cx="5866995" cy="432554"/>
          </a:xfrm>
          <a:prstGeom prst="rect">
            <a:avLst/>
          </a:prstGeom>
          <a:solidFill>
            <a:schemeClr val="accent1">
              <a:lumMod val="60000"/>
              <a:lumOff val="40000"/>
              <a:alpha val="47000"/>
            </a:schemeClr>
          </a:solidFill>
          <a:ln>
            <a:solidFill>
              <a:schemeClr val="accent1">
                <a:lumMod val="75000"/>
              </a:schemeClr>
            </a:solidFill>
          </a:ln>
        </p:spPr>
        <p:txBody>
          <a:bodyPr wrap="square" rtlCol="0">
            <a:spAutoFit/>
          </a:bodyPr>
          <a:lstStyle/>
          <a:p>
            <a:pPr>
              <a:lnSpc>
                <a:spcPct val="90000"/>
              </a:lnSpc>
            </a:pPr>
            <a:r>
              <a:rPr lang="en-IN" sz="2400" dirty="0"/>
              <a:t>Affected Regions due to funnel cloud in USA</a:t>
            </a:r>
          </a:p>
        </p:txBody>
      </p:sp>
      <p:sp>
        <p:nvSpPr>
          <p:cNvPr id="17" name="TextBox 16">
            <a:extLst>
              <a:ext uri="{FF2B5EF4-FFF2-40B4-BE49-F238E27FC236}">
                <a16:creationId xmlns:a16="http://schemas.microsoft.com/office/drawing/2014/main" id="{1E3CEFED-258D-4592-BB44-E64C1282A6F8}"/>
              </a:ext>
            </a:extLst>
          </p:cNvPr>
          <p:cNvSpPr txBox="1"/>
          <p:nvPr/>
        </p:nvSpPr>
        <p:spPr>
          <a:xfrm>
            <a:off x="3266135" y="6415772"/>
            <a:ext cx="5224504" cy="428503"/>
          </a:xfrm>
          <a:prstGeom prst="rect">
            <a:avLst/>
          </a:prstGeom>
          <a:solidFill>
            <a:schemeClr val="accent1">
              <a:lumMod val="60000"/>
              <a:lumOff val="40000"/>
              <a:alpha val="47000"/>
            </a:schemeClr>
          </a:solidFill>
          <a:ln>
            <a:solidFill>
              <a:schemeClr val="accent1">
                <a:lumMod val="75000"/>
              </a:schemeClr>
            </a:solidFill>
          </a:ln>
        </p:spPr>
        <p:txBody>
          <a:bodyPr wrap="square" rtlCol="0">
            <a:spAutoFit/>
          </a:bodyPr>
          <a:lstStyle/>
          <a:p>
            <a:pPr>
              <a:lnSpc>
                <a:spcPct val="90000"/>
              </a:lnSpc>
            </a:pPr>
            <a:r>
              <a:rPr lang="en-IN" sz="2400" dirty="0"/>
              <a:t>Affected Regions due to Tornado in USA</a:t>
            </a:r>
          </a:p>
        </p:txBody>
      </p:sp>
      <p:pic>
        <p:nvPicPr>
          <p:cNvPr id="9" name="Picture 8">
            <a:extLst>
              <a:ext uri="{FF2B5EF4-FFF2-40B4-BE49-F238E27FC236}">
                <a16:creationId xmlns:a16="http://schemas.microsoft.com/office/drawing/2014/main" id="{06A5D89E-89E1-4A29-90B4-7D4C1C0D1D9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137328" y="-421"/>
            <a:ext cx="6051497" cy="3320253"/>
          </a:xfrm>
          <a:prstGeom prst="rect">
            <a:avLst/>
          </a:prstGeom>
        </p:spPr>
      </p:pic>
      <p:sp>
        <p:nvSpPr>
          <p:cNvPr id="11" name="TextBox 10">
            <a:extLst>
              <a:ext uri="{FF2B5EF4-FFF2-40B4-BE49-F238E27FC236}">
                <a16:creationId xmlns:a16="http://schemas.microsoft.com/office/drawing/2014/main" id="{F29BA039-AA9F-4C89-B29C-7EBA0E69D695}"/>
              </a:ext>
            </a:extLst>
          </p:cNvPr>
          <p:cNvSpPr txBox="1"/>
          <p:nvPr/>
        </p:nvSpPr>
        <p:spPr>
          <a:xfrm>
            <a:off x="6144902" y="2875452"/>
            <a:ext cx="6051497" cy="424732"/>
          </a:xfrm>
          <a:prstGeom prst="rect">
            <a:avLst/>
          </a:prstGeom>
          <a:solidFill>
            <a:schemeClr val="accent1">
              <a:lumMod val="60000"/>
              <a:lumOff val="40000"/>
              <a:alpha val="47000"/>
            </a:schemeClr>
          </a:solidFill>
          <a:ln>
            <a:solidFill>
              <a:schemeClr val="accent1">
                <a:lumMod val="75000"/>
              </a:schemeClr>
            </a:solidFill>
          </a:ln>
        </p:spPr>
        <p:txBody>
          <a:bodyPr wrap="square" rtlCol="0">
            <a:spAutoFit/>
          </a:bodyPr>
          <a:lstStyle/>
          <a:p>
            <a:pPr>
              <a:lnSpc>
                <a:spcPct val="90000"/>
              </a:lnSpc>
            </a:pPr>
            <a:r>
              <a:rPr lang="en-IN" sz="2400" dirty="0"/>
              <a:t>Affected Regions due to Thunderstorms in USA</a:t>
            </a:r>
          </a:p>
        </p:txBody>
      </p:sp>
    </p:spTree>
    <p:extLst>
      <p:ext uri="{BB962C8B-B14F-4D97-AF65-F5344CB8AC3E}">
        <p14:creationId xmlns:p14="http://schemas.microsoft.com/office/powerpoint/2010/main" val="1127673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45DB-DFD4-4AAD-90CD-FEF9BDB58EDE}"/>
              </a:ext>
            </a:extLst>
          </p:cNvPr>
          <p:cNvSpPr>
            <a:spLocks noGrp="1"/>
          </p:cNvSpPr>
          <p:nvPr>
            <p:ph type="title"/>
          </p:nvPr>
        </p:nvSpPr>
        <p:spPr/>
        <p:txBody>
          <a:bodyPr/>
          <a:lstStyle/>
          <a:p>
            <a:r>
              <a:rPr lang="en-IN" dirty="0"/>
              <a:t>Data sources</a:t>
            </a:r>
          </a:p>
        </p:txBody>
      </p:sp>
      <p:sp>
        <p:nvSpPr>
          <p:cNvPr id="3" name="Content Placeholder 2">
            <a:extLst>
              <a:ext uri="{FF2B5EF4-FFF2-40B4-BE49-F238E27FC236}">
                <a16:creationId xmlns:a16="http://schemas.microsoft.com/office/drawing/2014/main" id="{C40793BD-81BA-45BF-8AFF-B68BCF392777}"/>
              </a:ext>
            </a:extLst>
          </p:cNvPr>
          <p:cNvSpPr>
            <a:spLocks noGrp="1"/>
          </p:cNvSpPr>
          <p:nvPr>
            <p:ph idx="1"/>
          </p:nvPr>
        </p:nvSpPr>
        <p:spPr/>
        <p:txBody>
          <a:bodyPr>
            <a:normAutofit fontScale="92500"/>
          </a:bodyPr>
          <a:lstStyle/>
          <a:p>
            <a:r>
              <a:rPr lang="en-IN" dirty="0"/>
              <a:t>Data gathered from :</a:t>
            </a:r>
            <a:br>
              <a:rPr lang="en-IN" dirty="0"/>
            </a:br>
            <a:r>
              <a:rPr lang="en-IN" u="sng" dirty="0">
                <a:hlinkClick r:id="rId2"/>
              </a:rPr>
              <a:t>https://www1.ncdc.noaa.gov/pub/data/swdi/stormevents/csvfiles/?C=M;O=D</a:t>
            </a:r>
            <a:endParaRPr lang="en-IN" u="sng" dirty="0"/>
          </a:p>
          <a:p>
            <a:r>
              <a:rPr lang="en-IN" dirty="0"/>
              <a:t>We have merged all the 3 years data set for our analysis</a:t>
            </a:r>
          </a:p>
          <a:p>
            <a:r>
              <a:rPr lang="en-IN" dirty="0"/>
              <a:t>The Metadata of the columns is described in the following link:</a:t>
            </a:r>
            <a:br>
              <a:rPr lang="en-IN" dirty="0"/>
            </a:br>
            <a:r>
              <a:rPr lang="en-IN" u="sng" dirty="0">
                <a:hlinkClick r:id="rId3"/>
              </a:rPr>
              <a:t>http://www1.ncdc.noaa.gov/pub/data/swdi/stormevents/csvfiles/Storm-Data-Export-Format.docx</a:t>
            </a:r>
            <a:endParaRPr lang="en-IN" u="sng" dirty="0"/>
          </a:p>
          <a:p>
            <a:r>
              <a:rPr lang="en-IN" dirty="0"/>
              <a:t>Fetching county population using the census data for respective year where the storms occurred: </a:t>
            </a:r>
            <a:r>
              <a:rPr lang="en-IN" u="sng" dirty="0">
                <a:hlinkClick r:id="rId4"/>
              </a:rPr>
              <a:t>https://www2.census.gov/programs-surveys/popest/tables/2010-2019/counties/totals/co-est2019-annres.xlsx</a:t>
            </a:r>
            <a:endParaRPr lang="en-IN" u="sng" dirty="0"/>
          </a:p>
          <a:p>
            <a:r>
              <a:rPr lang="en-IN" dirty="0"/>
              <a:t>Fetching county names using the latitudes and longitudes from the following website: </a:t>
            </a:r>
            <a:r>
              <a:rPr lang="en-IN" u="sng" dirty="0">
                <a:hlinkClick r:id="rId5"/>
              </a:rPr>
              <a:t>https://geo.fcc.gov/api/census/</a:t>
            </a:r>
            <a:endParaRPr lang="en-IN" dirty="0"/>
          </a:p>
        </p:txBody>
      </p:sp>
    </p:spTree>
    <p:extLst>
      <p:ext uri="{BB962C8B-B14F-4D97-AF65-F5344CB8AC3E}">
        <p14:creationId xmlns:p14="http://schemas.microsoft.com/office/powerpoint/2010/main" val="4234045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Gathering &amp; processing</a:t>
            </a:r>
          </a:p>
        </p:txBody>
      </p:sp>
      <p:sp>
        <p:nvSpPr>
          <p:cNvPr id="3" name="Content Placeholder 2"/>
          <p:cNvSpPr>
            <a:spLocks noGrp="1"/>
          </p:cNvSpPr>
          <p:nvPr>
            <p:ph idx="1"/>
          </p:nvPr>
        </p:nvSpPr>
        <p:spPr/>
        <p:txBody>
          <a:bodyPr/>
          <a:lstStyle/>
          <a:p>
            <a:pPr lvl="0"/>
            <a:r>
              <a:rPr lang="en-US" dirty="0"/>
              <a:t>Merged 2017,2018 &amp; 2019 data sets</a:t>
            </a:r>
          </a:p>
          <a:p>
            <a:pPr lvl="0"/>
            <a:r>
              <a:rPr lang="en-US" dirty="0"/>
              <a:t>Updated County names based on Latitudes &amp; Longitudes using Free FCC API</a:t>
            </a:r>
          </a:p>
          <a:p>
            <a:pPr lvl="0"/>
            <a:r>
              <a:rPr lang="en-US" dirty="0"/>
              <a:t>Fetched the data for individual counties based on the year and state they belong to</a:t>
            </a:r>
          </a:p>
          <a:p>
            <a:pPr lvl="0"/>
            <a:r>
              <a:rPr lang="en-US" dirty="0"/>
              <a:t>We had more than 200,000 rows of data for three years and we filtered to around 90,000 rows.</a:t>
            </a:r>
          </a:p>
          <a:p>
            <a:pPr lvl="0"/>
            <a:r>
              <a:rPr lang="en-US" dirty="0"/>
              <a:t>Performed necessary actions like converting data types, figuring out to remove unnecessary columns.</a:t>
            </a:r>
          </a:p>
        </p:txBody>
      </p:sp>
    </p:spTree>
    <p:extLst>
      <p:ext uri="{BB962C8B-B14F-4D97-AF65-F5344CB8AC3E}">
        <p14:creationId xmlns:p14="http://schemas.microsoft.com/office/powerpoint/2010/main" val="4176970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68E92-633F-4EA2-A107-7AAE44AB10B5}"/>
              </a:ext>
            </a:extLst>
          </p:cNvPr>
          <p:cNvSpPr>
            <a:spLocks noGrp="1"/>
          </p:cNvSpPr>
          <p:nvPr>
            <p:ph type="title"/>
          </p:nvPr>
        </p:nvSpPr>
        <p:spPr>
          <a:xfrm>
            <a:off x="765820" y="2492896"/>
            <a:ext cx="9753600" cy="1325562"/>
          </a:xfrm>
        </p:spPr>
        <p:txBody>
          <a:bodyPr/>
          <a:lstStyle/>
          <a:p>
            <a:pPr algn="ctr"/>
            <a:r>
              <a:rPr lang="en-IN" sz="6000" b="1" dirty="0">
                <a:latin typeface="Bradley Hand ITC" panose="03070402050302030203" pitchFamily="66" charset="0"/>
              </a:rPr>
              <a:t>Thank you </a:t>
            </a:r>
            <a:r>
              <a:rPr lang="en-IN" dirty="0">
                <a:sym typeface="Wingdings" panose="05000000000000000000" pitchFamily="2" charset="2"/>
              </a:rPr>
              <a:t></a:t>
            </a:r>
            <a:endParaRPr lang="en-IN" dirty="0"/>
          </a:p>
        </p:txBody>
      </p:sp>
    </p:spTree>
    <p:extLst>
      <p:ext uri="{BB962C8B-B14F-4D97-AF65-F5344CB8AC3E}">
        <p14:creationId xmlns:p14="http://schemas.microsoft.com/office/powerpoint/2010/main" val="2977571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picture containing text, map&#10;&#10;Description automatically generated">
            <a:extLst>
              <a:ext uri="{FF2B5EF4-FFF2-40B4-BE49-F238E27FC236}">
                <a16:creationId xmlns:a16="http://schemas.microsoft.com/office/drawing/2014/main" id="{FA378EF3-6F48-4F71-B2CD-C51ECAC9BC2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0" y="11832"/>
            <a:ext cx="12207091" cy="6846168"/>
          </a:xfrm>
        </p:spPr>
      </p:pic>
      <p:sp>
        <p:nvSpPr>
          <p:cNvPr id="7" name="TextBox 6">
            <a:extLst>
              <a:ext uri="{FF2B5EF4-FFF2-40B4-BE49-F238E27FC236}">
                <a16:creationId xmlns:a16="http://schemas.microsoft.com/office/drawing/2014/main" id="{8C67CD8E-09DE-4473-82E7-B17AEFA60BC9}"/>
              </a:ext>
            </a:extLst>
          </p:cNvPr>
          <p:cNvSpPr txBox="1"/>
          <p:nvPr/>
        </p:nvSpPr>
        <p:spPr>
          <a:xfrm>
            <a:off x="2395133" y="6093296"/>
            <a:ext cx="7416824" cy="535531"/>
          </a:xfrm>
          <a:prstGeom prst="rect">
            <a:avLst/>
          </a:prstGeom>
          <a:solidFill>
            <a:schemeClr val="accent1">
              <a:lumMod val="75000"/>
              <a:alpha val="47000"/>
            </a:schemeClr>
          </a:solidFill>
          <a:ln>
            <a:solidFill>
              <a:schemeClr val="accent1">
                <a:lumMod val="75000"/>
              </a:schemeClr>
            </a:solidFill>
          </a:ln>
        </p:spPr>
        <p:txBody>
          <a:bodyPr wrap="square" rtlCol="0">
            <a:spAutoFit/>
          </a:bodyPr>
          <a:lstStyle/>
          <a:p>
            <a:pPr algn="ctr">
              <a:lnSpc>
                <a:spcPct val="90000"/>
              </a:lnSpc>
            </a:pPr>
            <a:r>
              <a:rPr lang="en-IN" sz="3200" dirty="0"/>
              <a:t>Affected Regions in USA in Past 3 years</a:t>
            </a:r>
          </a:p>
        </p:txBody>
      </p:sp>
      <p:pic>
        <p:nvPicPr>
          <p:cNvPr id="9" name="Audio 8">
            <a:hlinkClick r:id="" action="ppaction://media"/>
            <a:extLst>
              <a:ext uri="{FF2B5EF4-FFF2-40B4-BE49-F238E27FC236}">
                <a16:creationId xmlns:a16="http://schemas.microsoft.com/office/drawing/2014/main" id="{12BFC088-E3FE-44F3-9B58-9EA395EE75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2337677353"/>
      </p:ext>
    </p:extLst>
  </p:cSld>
  <p:clrMapOvr>
    <a:masterClrMapping/>
  </p:clrMapOvr>
  <mc:AlternateContent xmlns:mc="http://schemas.openxmlformats.org/markup-compatibility/2006">
    <mc:Choice xmlns:p14="http://schemas.microsoft.com/office/powerpoint/2010/main" Requires="p14">
      <p:transition spd="med" p14:dur="700" advTm="11329">
        <p:fade/>
      </p:transition>
    </mc:Choice>
    <mc:Fallback>
      <p:transition spd="med" advTm="113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11DC54-6111-419E-9FE0-58ED0575614A}"/>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rcRect/>
          <a:stretch/>
        </p:blipFill>
        <p:spPr>
          <a:xfrm>
            <a:off x="1" y="16677"/>
            <a:ext cx="5734373" cy="3206348"/>
          </a:xfrm>
        </p:spPr>
      </p:pic>
      <p:pic>
        <p:nvPicPr>
          <p:cNvPr id="8" name="Picture 7">
            <a:extLst>
              <a:ext uri="{FF2B5EF4-FFF2-40B4-BE49-F238E27FC236}">
                <a16:creationId xmlns:a16="http://schemas.microsoft.com/office/drawing/2014/main" id="{4AA6B141-7B39-4DFC-B45A-0EEA8927E07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366917" y="0"/>
            <a:ext cx="5746695" cy="3225584"/>
          </a:xfrm>
          <a:prstGeom prst="rect">
            <a:avLst/>
          </a:prstGeom>
        </p:spPr>
      </p:pic>
      <p:pic>
        <p:nvPicPr>
          <p:cNvPr id="10" name="Picture 9">
            <a:extLst>
              <a:ext uri="{FF2B5EF4-FFF2-40B4-BE49-F238E27FC236}">
                <a16:creationId xmlns:a16="http://schemas.microsoft.com/office/drawing/2014/main" id="{07A7981C-7B0E-44EE-8150-A3583CD8273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499730" y="3632417"/>
            <a:ext cx="5734373" cy="3225584"/>
          </a:xfrm>
          <a:prstGeom prst="rect">
            <a:avLst/>
          </a:prstGeom>
        </p:spPr>
      </p:pic>
      <p:sp>
        <p:nvSpPr>
          <p:cNvPr id="13" name="TextBox 12">
            <a:extLst>
              <a:ext uri="{FF2B5EF4-FFF2-40B4-BE49-F238E27FC236}">
                <a16:creationId xmlns:a16="http://schemas.microsoft.com/office/drawing/2014/main" id="{C1F73C12-2744-4949-B3FC-49E0D899A166}"/>
              </a:ext>
            </a:extLst>
          </p:cNvPr>
          <p:cNvSpPr txBox="1"/>
          <p:nvPr/>
        </p:nvSpPr>
        <p:spPr>
          <a:xfrm>
            <a:off x="37606" y="2788244"/>
            <a:ext cx="5659161" cy="424732"/>
          </a:xfrm>
          <a:prstGeom prst="rect">
            <a:avLst/>
          </a:prstGeom>
          <a:solidFill>
            <a:schemeClr val="accent1">
              <a:lumMod val="75000"/>
              <a:alpha val="47000"/>
            </a:schemeClr>
          </a:solidFill>
        </p:spPr>
        <p:txBody>
          <a:bodyPr wrap="square" rtlCol="0">
            <a:spAutoFit/>
          </a:bodyPr>
          <a:lstStyle/>
          <a:p>
            <a:pPr>
              <a:lnSpc>
                <a:spcPct val="90000"/>
              </a:lnSpc>
            </a:pPr>
            <a:r>
              <a:rPr lang="en-IN" sz="2400" dirty="0"/>
              <a:t>Population distribution for counties in 2017</a:t>
            </a:r>
          </a:p>
        </p:txBody>
      </p:sp>
      <p:sp>
        <p:nvSpPr>
          <p:cNvPr id="11" name="TextBox 10">
            <a:extLst>
              <a:ext uri="{FF2B5EF4-FFF2-40B4-BE49-F238E27FC236}">
                <a16:creationId xmlns:a16="http://schemas.microsoft.com/office/drawing/2014/main" id="{312156E0-951D-46CE-AF1A-A9519BDD47D7}"/>
              </a:ext>
            </a:extLst>
          </p:cNvPr>
          <p:cNvSpPr txBox="1"/>
          <p:nvPr/>
        </p:nvSpPr>
        <p:spPr>
          <a:xfrm>
            <a:off x="6406790" y="2788244"/>
            <a:ext cx="5659161" cy="424732"/>
          </a:xfrm>
          <a:prstGeom prst="rect">
            <a:avLst/>
          </a:prstGeom>
          <a:solidFill>
            <a:schemeClr val="accent1">
              <a:lumMod val="75000"/>
              <a:alpha val="47000"/>
            </a:schemeClr>
          </a:solidFill>
        </p:spPr>
        <p:txBody>
          <a:bodyPr wrap="square" rtlCol="0">
            <a:spAutoFit/>
          </a:bodyPr>
          <a:lstStyle/>
          <a:p>
            <a:pPr>
              <a:lnSpc>
                <a:spcPct val="90000"/>
              </a:lnSpc>
            </a:pPr>
            <a:r>
              <a:rPr lang="en-IN" sz="2400" dirty="0"/>
              <a:t>Population distribution for counties in 2018</a:t>
            </a:r>
          </a:p>
        </p:txBody>
      </p:sp>
      <p:sp>
        <p:nvSpPr>
          <p:cNvPr id="14" name="TextBox 13">
            <a:extLst>
              <a:ext uri="{FF2B5EF4-FFF2-40B4-BE49-F238E27FC236}">
                <a16:creationId xmlns:a16="http://schemas.microsoft.com/office/drawing/2014/main" id="{B4CE7B6E-BAEE-4F85-899D-4AA0B14987BA}"/>
              </a:ext>
            </a:extLst>
          </p:cNvPr>
          <p:cNvSpPr txBox="1"/>
          <p:nvPr/>
        </p:nvSpPr>
        <p:spPr>
          <a:xfrm>
            <a:off x="3499729" y="6433269"/>
            <a:ext cx="5659161" cy="424732"/>
          </a:xfrm>
          <a:prstGeom prst="rect">
            <a:avLst/>
          </a:prstGeom>
          <a:solidFill>
            <a:schemeClr val="accent1">
              <a:lumMod val="75000"/>
              <a:alpha val="47000"/>
            </a:schemeClr>
          </a:solidFill>
        </p:spPr>
        <p:txBody>
          <a:bodyPr wrap="square" rtlCol="0">
            <a:spAutoFit/>
          </a:bodyPr>
          <a:lstStyle/>
          <a:p>
            <a:pPr>
              <a:lnSpc>
                <a:spcPct val="90000"/>
              </a:lnSpc>
            </a:pPr>
            <a:r>
              <a:rPr lang="en-IN" sz="2400" dirty="0"/>
              <a:t>Population distribution for counties in 2019</a:t>
            </a:r>
          </a:p>
        </p:txBody>
      </p:sp>
      <p:pic>
        <p:nvPicPr>
          <p:cNvPr id="3" name="Audio 2">
            <a:hlinkClick r:id="" action="ppaction://media"/>
            <a:extLst>
              <a:ext uri="{FF2B5EF4-FFF2-40B4-BE49-F238E27FC236}">
                <a16:creationId xmlns:a16="http://schemas.microsoft.com/office/drawing/2014/main" id="{86D17105-AABE-42B4-858E-590ED09A1B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247628397"/>
      </p:ext>
    </p:extLst>
  </p:cSld>
  <p:clrMapOvr>
    <a:masterClrMapping/>
  </p:clrMapOvr>
  <mc:AlternateContent xmlns:mc="http://schemas.openxmlformats.org/markup-compatibility/2006">
    <mc:Choice xmlns:p14="http://schemas.microsoft.com/office/powerpoint/2010/main" Requires="p14">
      <p:transition spd="med" p14:dur="700" advTm="11862">
        <p:fade/>
      </p:transition>
    </mc:Choice>
    <mc:Fallback>
      <p:transition spd="med" advTm="118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ap&#10;&#10;Description automatically generated">
            <a:extLst>
              <a:ext uri="{FF2B5EF4-FFF2-40B4-BE49-F238E27FC236}">
                <a16:creationId xmlns:a16="http://schemas.microsoft.com/office/drawing/2014/main" id="{4AA6B141-7B39-4DFC-B45A-0EEA8927E0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9" y="-13269"/>
            <a:ext cx="5904906" cy="3225584"/>
          </a:xfrm>
          <a:prstGeom prst="rect">
            <a:avLst/>
          </a:prstGeom>
        </p:spPr>
      </p:pic>
      <p:pic>
        <p:nvPicPr>
          <p:cNvPr id="10" name="Picture 9" descr="A picture containing text, map&#10;&#10;Description automatically generated">
            <a:extLst>
              <a:ext uri="{FF2B5EF4-FFF2-40B4-BE49-F238E27FC236}">
                <a16:creationId xmlns:a16="http://schemas.microsoft.com/office/drawing/2014/main" id="{07A7981C-7B0E-44EE-8150-A3583CD827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4451" y="0"/>
            <a:ext cx="5734373" cy="3225585"/>
          </a:xfrm>
          <a:prstGeom prst="rect">
            <a:avLst/>
          </a:prstGeom>
        </p:spPr>
      </p:pic>
      <p:pic>
        <p:nvPicPr>
          <p:cNvPr id="12" name="Picture 11" descr="A picture containing text, map&#10;&#10;Description automatically generated">
            <a:extLst>
              <a:ext uri="{FF2B5EF4-FFF2-40B4-BE49-F238E27FC236}">
                <a16:creationId xmlns:a16="http://schemas.microsoft.com/office/drawing/2014/main" id="{07CAB9FE-7630-40CB-A6B0-DD87929752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1648" y="3604235"/>
            <a:ext cx="5904905" cy="3225585"/>
          </a:xfrm>
          <a:prstGeom prst="rect">
            <a:avLst/>
          </a:prstGeom>
        </p:spPr>
      </p:pic>
      <p:sp>
        <p:nvSpPr>
          <p:cNvPr id="15" name="TextBox 14">
            <a:extLst>
              <a:ext uri="{FF2B5EF4-FFF2-40B4-BE49-F238E27FC236}">
                <a16:creationId xmlns:a16="http://schemas.microsoft.com/office/drawing/2014/main" id="{89F547D4-4930-4F3E-816F-11F3A0F9B235}"/>
              </a:ext>
            </a:extLst>
          </p:cNvPr>
          <p:cNvSpPr txBox="1"/>
          <p:nvPr/>
        </p:nvSpPr>
        <p:spPr>
          <a:xfrm>
            <a:off x="225759" y="2744628"/>
            <a:ext cx="5256585" cy="424732"/>
          </a:xfrm>
          <a:prstGeom prst="rect">
            <a:avLst/>
          </a:prstGeom>
          <a:solidFill>
            <a:schemeClr val="accent1">
              <a:lumMod val="60000"/>
              <a:lumOff val="40000"/>
              <a:alpha val="47000"/>
            </a:schemeClr>
          </a:solidFill>
          <a:ln>
            <a:solidFill>
              <a:schemeClr val="accent1">
                <a:lumMod val="75000"/>
              </a:schemeClr>
            </a:solidFill>
          </a:ln>
        </p:spPr>
        <p:txBody>
          <a:bodyPr wrap="square" rtlCol="0">
            <a:spAutoFit/>
          </a:bodyPr>
          <a:lstStyle/>
          <a:p>
            <a:pPr>
              <a:lnSpc>
                <a:spcPct val="90000"/>
              </a:lnSpc>
            </a:pPr>
            <a:r>
              <a:rPr lang="en-IN" sz="2400" dirty="0"/>
              <a:t>Affected Regions in USA in the year 2017</a:t>
            </a:r>
          </a:p>
        </p:txBody>
      </p:sp>
      <p:sp>
        <p:nvSpPr>
          <p:cNvPr id="16" name="TextBox 15">
            <a:extLst>
              <a:ext uri="{FF2B5EF4-FFF2-40B4-BE49-F238E27FC236}">
                <a16:creationId xmlns:a16="http://schemas.microsoft.com/office/drawing/2014/main" id="{6D6E9796-6353-4640-BABE-CE892621FAF9}"/>
              </a:ext>
            </a:extLst>
          </p:cNvPr>
          <p:cNvSpPr txBox="1"/>
          <p:nvPr/>
        </p:nvSpPr>
        <p:spPr>
          <a:xfrm>
            <a:off x="6572198" y="2787583"/>
            <a:ext cx="5256584" cy="424732"/>
          </a:xfrm>
          <a:prstGeom prst="rect">
            <a:avLst/>
          </a:prstGeom>
          <a:solidFill>
            <a:schemeClr val="accent1">
              <a:lumMod val="60000"/>
              <a:lumOff val="40000"/>
              <a:alpha val="47000"/>
            </a:schemeClr>
          </a:solidFill>
          <a:ln>
            <a:solidFill>
              <a:schemeClr val="accent1">
                <a:lumMod val="75000"/>
              </a:schemeClr>
            </a:solidFill>
          </a:ln>
        </p:spPr>
        <p:txBody>
          <a:bodyPr wrap="square" rtlCol="0">
            <a:spAutoFit/>
          </a:bodyPr>
          <a:lstStyle/>
          <a:p>
            <a:pPr>
              <a:lnSpc>
                <a:spcPct val="90000"/>
              </a:lnSpc>
            </a:pPr>
            <a:r>
              <a:rPr lang="en-IN" sz="2400" dirty="0"/>
              <a:t>Affected Regions in USA in the year 2018</a:t>
            </a:r>
          </a:p>
        </p:txBody>
      </p:sp>
      <p:sp>
        <p:nvSpPr>
          <p:cNvPr id="17" name="TextBox 16">
            <a:extLst>
              <a:ext uri="{FF2B5EF4-FFF2-40B4-BE49-F238E27FC236}">
                <a16:creationId xmlns:a16="http://schemas.microsoft.com/office/drawing/2014/main" id="{1E3CEFED-258D-4592-BB44-E64C1282A6F8}"/>
              </a:ext>
            </a:extLst>
          </p:cNvPr>
          <p:cNvSpPr txBox="1"/>
          <p:nvPr/>
        </p:nvSpPr>
        <p:spPr>
          <a:xfrm>
            <a:off x="3285693" y="6396124"/>
            <a:ext cx="5256584" cy="424732"/>
          </a:xfrm>
          <a:prstGeom prst="rect">
            <a:avLst/>
          </a:prstGeom>
          <a:solidFill>
            <a:schemeClr val="accent1">
              <a:lumMod val="60000"/>
              <a:lumOff val="40000"/>
              <a:alpha val="47000"/>
            </a:schemeClr>
          </a:solidFill>
          <a:ln>
            <a:solidFill>
              <a:schemeClr val="accent1">
                <a:lumMod val="75000"/>
              </a:schemeClr>
            </a:solidFill>
          </a:ln>
        </p:spPr>
        <p:txBody>
          <a:bodyPr wrap="square" rtlCol="0">
            <a:spAutoFit/>
          </a:bodyPr>
          <a:lstStyle/>
          <a:p>
            <a:pPr>
              <a:lnSpc>
                <a:spcPct val="90000"/>
              </a:lnSpc>
            </a:pPr>
            <a:r>
              <a:rPr lang="en-IN" sz="2400" dirty="0"/>
              <a:t>Affected Regions in USA in the year 2019</a:t>
            </a:r>
          </a:p>
        </p:txBody>
      </p:sp>
      <p:pic>
        <p:nvPicPr>
          <p:cNvPr id="21" name="Audio 20">
            <a:hlinkClick r:id="" action="ppaction://media"/>
            <a:extLst>
              <a:ext uri="{FF2B5EF4-FFF2-40B4-BE49-F238E27FC236}">
                <a16:creationId xmlns:a16="http://schemas.microsoft.com/office/drawing/2014/main" id="{1DAB162D-77C8-4636-8548-92F537529D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1676337845"/>
      </p:ext>
    </p:extLst>
  </p:cSld>
  <p:clrMapOvr>
    <a:masterClrMapping/>
  </p:clrMapOvr>
  <mc:AlternateContent xmlns:mc="http://schemas.openxmlformats.org/markup-compatibility/2006">
    <mc:Choice xmlns:p14="http://schemas.microsoft.com/office/powerpoint/2010/main" Requires="p14">
      <p:transition spd="med" p14:dur="700" advTm="8584">
        <p:fade/>
      </p:transition>
    </mc:Choice>
    <mc:Fallback>
      <p:transition spd="med" advTm="85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A46E-3AC9-48C1-B5EA-9151130AFF31}"/>
              </a:ext>
            </a:extLst>
          </p:cNvPr>
          <p:cNvSpPr>
            <a:spLocks noGrp="1"/>
          </p:cNvSpPr>
          <p:nvPr>
            <p:ph type="title"/>
          </p:nvPr>
        </p:nvSpPr>
        <p:spPr>
          <a:xfrm>
            <a:off x="1053852" y="2348880"/>
            <a:ext cx="9753600" cy="1325562"/>
          </a:xfrm>
        </p:spPr>
        <p:txBody>
          <a:bodyPr>
            <a:normAutofit/>
          </a:bodyPr>
          <a:lstStyle/>
          <a:p>
            <a:pPr algn="ctr"/>
            <a:r>
              <a:rPr lang="en-IN" dirty="0"/>
              <a:t>Data Analysis of deaths, Injuries, total damage for each state and each year</a:t>
            </a:r>
          </a:p>
        </p:txBody>
      </p:sp>
      <p:pic>
        <p:nvPicPr>
          <p:cNvPr id="3" name="Audio 2">
            <a:hlinkClick r:id="" action="ppaction://media"/>
            <a:extLst>
              <a:ext uri="{FF2B5EF4-FFF2-40B4-BE49-F238E27FC236}">
                <a16:creationId xmlns:a16="http://schemas.microsoft.com/office/drawing/2014/main" id="{812D1250-CB9A-4C8D-9265-739BB95141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3178174090"/>
      </p:ext>
    </p:extLst>
  </p:cSld>
  <p:clrMapOvr>
    <a:masterClrMapping/>
  </p:clrMapOvr>
  <mc:AlternateContent xmlns:mc="http://schemas.openxmlformats.org/markup-compatibility/2006">
    <mc:Choice xmlns:p14="http://schemas.microsoft.com/office/powerpoint/2010/main" Requires="p14">
      <p:transition spd="med" p14:dur="700" advTm="8061">
        <p:fade/>
      </p:transition>
    </mc:Choice>
    <mc:Fallback>
      <p:transition spd="med" advTm="80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1E803A-B6B0-43F1-B75A-3094EDCD4E4B}"/>
              </a:ext>
            </a:extLst>
          </p:cNvPr>
          <p:cNvSpPr>
            <a:spLocks noGrp="1"/>
          </p:cNvSpPr>
          <p:nvPr>
            <p:ph idx="1"/>
          </p:nvPr>
        </p:nvSpPr>
        <p:spPr>
          <a:xfrm>
            <a:off x="549796" y="5387479"/>
            <a:ext cx="11161240" cy="1599831"/>
          </a:xfrm>
        </p:spPr>
        <p:txBody>
          <a:bodyPr>
            <a:normAutofit fontScale="92500" lnSpcReduction="10000"/>
          </a:bodyPr>
          <a:lstStyle/>
          <a:p>
            <a:pPr>
              <a:spcBef>
                <a:spcPts val="0"/>
              </a:spcBef>
            </a:pPr>
            <a:r>
              <a:rPr lang="en-IN" dirty="0"/>
              <a:t>Texas recorded the highest number of deaths out of all states with number more than 70.</a:t>
            </a:r>
          </a:p>
          <a:p>
            <a:pPr>
              <a:spcBef>
                <a:spcPts val="0"/>
              </a:spcBef>
            </a:pPr>
            <a:r>
              <a:rPr lang="en-IN" dirty="0"/>
              <a:t>Flash Flood caused around 40 deaths for Texas state</a:t>
            </a:r>
          </a:p>
          <a:p>
            <a:pPr>
              <a:spcBef>
                <a:spcPts val="0"/>
              </a:spcBef>
            </a:pPr>
            <a:r>
              <a:rPr lang="en-IN" dirty="0"/>
              <a:t>In general, Flash Flood caused most deaths around 150 deaths.</a:t>
            </a:r>
          </a:p>
          <a:p>
            <a:pPr>
              <a:spcBef>
                <a:spcPts val="0"/>
              </a:spcBef>
            </a:pPr>
            <a:r>
              <a:rPr lang="en-IN" dirty="0"/>
              <a:t>Deaths in Alabama are highly affected by the Tornados.</a:t>
            </a:r>
          </a:p>
          <a:p>
            <a:pPr>
              <a:spcBef>
                <a:spcPts val="0"/>
              </a:spcBef>
            </a:pPr>
            <a:r>
              <a:rPr lang="en-IN" dirty="0"/>
              <a:t>Deaths in California are mostly due to the debris flow.</a:t>
            </a:r>
          </a:p>
        </p:txBody>
      </p:sp>
      <p:pic>
        <p:nvPicPr>
          <p:cNvPr id="5" name="Picture 6">
            <a:extLst>
              <a:ext uri="{FF2B5EF4-FFF2-40B4-BE49-F238E27FC236}">
                <a16:creationId xmlns:a16="http://schemas.microsoft.com/office/drawing/2014/main" id="{C23F20CD-E3D6-4873-9DA4-15BC9A4095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2188825" cy="5373216"/>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535468AB-F57A-4F46-85E0-2ED2370675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2815383568"/>
      </p:ext>
    </p:extLst>
  </p:cSld>
  <p:clrMapOvr>
    <a:masterClrMapping/>
  </p:clrMapOvr>
  <mc:AlternateContent xmlns:mc="http://schemas.openxmlformats.org/markup-compatibility/2006">
    <mc:Choice xmlns:p14="http://schemas.microsoft.com/office/powerpoint/2010/main" Requires="p14">
      <p:transition spd="med" p14:dur="700" advTm="21645">
        <p:fade/>
      </p:transition>
    </mc:Choice>
    <mc:Fallback>
      <p:transition spd="med" advTm="216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6668202D-3607-47BE-BD67-9E0737E54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 y="0"/>
            <a:ext cx="12188824" cy="544522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F408E2A6-5A4C-4B60-BFBC-4F4606E7E64D}"/>
              </a:ext>
            </a:extLst>
          </p:cNvPr>
          <p:cNvSpPr>
            <a:spLocks noGrp="1"/>
          </p:cNvSpPr>
          <p:nvPr>
            <p:ph idx="1"/>
          </p:nvPr>
        </p:nvSpPr>
        <p:spPr>
          <a:xfrm>
            <a:off x="3499" y="5445224"/>
            <a:ext cx="12185326" cy="1599831"/>
          </a:xfrm>
        </p:spPr>
        <p:txBody>
          <a:bodyPr>
            <a:normAutofit fontScale="62500" lnSpcReduction="20000"/>
          </a:bodyPr>
          <a:lstStyle/>
          <a:p>
            <a:pPr>
              <a:spcBef>
                <a:spcPts val="0"/>
              </a:spcBef>
            </a:pPr>
            <a:r>
              <a:rPr lang="en-IN" sz="3500" dirty="0"/>
              <a:t>Ohio recorded the highest number of Injuries out of all states with number around 200+.</a:t>
            </a:r>
          </a:p>
          <a:p>
            <a:pPr>
              <a:spcBef>
                <a:spcPts val="0"/>
              </a:spcBef>
            </a:pPr>
            <a:r>
              <a:rPr lang="en-IN" sz="3500" dirty="0"/>
              <a:t>Tornados caused more Injuries in Ohio state. However, the deaths caused are comparatively low.</a:t>
            </a:r>
          </a:p>
          <a:p>
            <a:pPr>
              <a:spcBef>
                <a:spcPts val="0"/>
              </a:spcBef>
            </a:pPr>
            <a:r>
              <a:rPr lang="en-IN" sz="3500" dirty="0"/>
              <a:t>In general, Tornado caused most Injuries: 1000+.</a:t>
            </a:r>
          </a:p>
          <a:p>
            <a:pPr>
              <a:spcBef>
                <a:spcPts val="0"/>
              </a:spcBef>
            </a:pPr>
            <a:r>
              <a:rPr lang="en-IN" sz="3500" dirty="0"/>
              <a:t>Also, just like most number of deaths, highest number of injuries in California are caused by the debris flow only, which brings us to a conclusion that the govt. should take better preventive measures against this natural calamity.</a:t>
            </a:r>
          </a:p>
          <a:p>
            <a:pPr>
              <a:spcBef>
                <a:spcPts val="0"/>
              </a:spcBef>
            </a:pPr>
            <a:endParaRPr lang="en-IN" dirty="0"/>
          </a:p>
        </p:txBody>
      </p:sp>
      <p:pic>
        <p:nvPicPr>
          <p:cNvPr id="4" name="Audio 3">
            <a:hlinkClick r:id="" action="ppaction://media"/>
            <a:extLst>
              <a:ext uri="{FF2B5EF4-FFF2-40B4-BE49-F238E27FC236}">
                <a16:creationId xmlns:a16="http://schemas.microsoft.com/office/drawing/2014/main" id="{F1E09B04-3C5F-42D2-AE3F-35F446F56F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3060398745"/>
      </p:ext>
    </p:extLst>
  </p:cSld>
  <p:clrMapOvr>
    <a:masterClrMapping/>
  </p:clrMapOvr>
  <mc:AlternateContent xmlns:mc="http://schemas.openxmlformats.org/markup-compatibility/2006">
    <mc:Choice xmlns:p14="http://schemas.microsoft.com/office/powerpoint/2010/main" Requires="p14">
      <p:transition spd="med" p14:dur="700" advTm="8779">
        <p:fade/>
      </p:transition>
    </mc:Choice>
    <mc:Fallback>
      <p:transition spd="med" advTm="87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026F7821-9E6F-4CC7-A1AF-3CADBF617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4"/>
            <a:ext cx="12188825" cy="52440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
            <a:extLst>
              <a:ext uri="{FF2B5EF4-FFF2-40B4-BE49-F238E27FC236}">
                <a16:creationId xmlns:a16="http://schemas.microsoft.com/office/drawing/2014/main" id="{536D6BE0-3AE0-498A-8B52-91B868F06580}"/>
              </a:ext>
            </a:extLst>
          </p:cNvPr>
          <p:cNvSpPr>
            <a:spLocks noGrp="1"/>
          </p:cNvSpPr>
          <p:nvPr>
            <p:ph idx="1"/>
          </p:nvPr>
        </p:nvSpPr>
        <p:spPr>
          <a:xfrm>
            <a:off x="3499" y="5445224"/>
            <a:ext cx="12185326" cy="1527823"/>
          </a:xfrm>
        </p:spPr>
        <p:txBody>
          <a:bodyPr>
            <a:normAutofit fontScale="70000" lnSpcReduction="20000"/>
          </a:bodyPr>
          <a:lstStyle/>
          <a:p>
            <a:pPr>
              <a:spcBef>
                <a:spcPts val="0"/>
              </a:spcBef>
            </a:pPr>
            <a:r>
              <a:rPr lang="en-IN" sz="3600" dirty="0"/>
              <a:t>The above plot is a logarithmic scale and shows that Texas not only has the highest deaths but is also the most damaged state in the USA.</a:t>
            </a:r>
          </a:p>
          <a:p>
            <a:pPr>
              <a:spcBef>
                <a:spcPts val="0"/>
              </a:spcBef>
            </a:pPr>
            <a:r>
              <a:rPr lang="en-IN" sz="3600" dirty="0"/>
              <a:t>Flash flood caused most of the damage in many states. However, most damage caused to California is due to the debris flow.</a:t>
            </a:r>
          </a:p>
          <a:p>
            <a:pPr>
              <a:spcBef>
                <a:spcPts val="0"/>
              </a:spcBef>
            </a:pPr>
            <a:r>
              <a:rPr lang="en-IN" sz="3600" dirty="0"/>
              <a:t>USA has suffered a loss of billions of dollars in just the past three years</a:t>
            </a:r>
          </a:p>
          <a:p>
            <a:pPr>
              <a:spcBef>
                <a:spcPts val="0"/>
              </a:spcBef>
            </a:pPr>
            <a:endParaRPr lang="en-IN" sz="3500" dirty="0"/>
          </a:p>
          <a:p>
            <a:pPr>
              <a:spcBef>
                <a:spcPts val="0"/>
              </a:spcBef>
            </a:pPr>
            <a:endParaRPr lang="en-IN" dirty="0"/>
          </a:p>
        </p:txBody>
      </p:sp>
      <p:pic>
        <p:nvPicPr>
          <p:cNvPr id="3" name="Audio 2">
            <a:hlinkClick r:id="" action="ppaction://media"/>
            <a:extLst>
              <a:ext uri="{FF2B5EF4-FFF2-40B4-BE49-F238E27FC236}">
                <a16:creationId xmlns:a16="http://schemas.microsoft.com/office/drawing/2014/main" id="{1EA47B36-7FD5-4CA8-83DC-2479DCFBAC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4292077614"/>
      </p:ext>
    </p:extLst>
  </p:cSld>
  <p:clrMapOvr>
    <a:masterClrMapping/>
  </p:clrMapOvr>
  <mc:AlternateContent xmlns:mc="http://schemas.openxmlformats.org/markup-compatibility/2006">
    <mc:Choice xmlns:p14="http://schemas.microsoft.com/office/powerpoint/2010/main" Requires="p14">
      <p:transition spd="med" p14:dur="700" advTm="12366">
        <p:fade/>
      </p:transition>
    </mc:Choice>
    <mc:Fallback>
      <p:transition spd="med" advTm="12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8F8F8565-C4B1-46B2-82FB-52040533D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116"/>
            <a:ext cx="12188825" cy="50673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0FDF9605-8692-416E-8B60-35DB517FB37A}"/>
              </a:ext>
            </a:extLst>
          </p:cNvPr>
          <p:cNvSpPr>
            <a:spLocks noGrp="1"/>
          </p:cNvSpPr>
          <p:nvPr>
            <p:ph idx="1"/>
          </p:nvPr>
        </p:nvSpPr>
        <p:spPr>
          <a:xfrm>
            <a:off x="3499" y="5445224"/>
            <a:ext cx="12185326" cy="1527823"/>
          </a:xfrm>
        </p:spPr>
        <p:txBody>
          <a:bodyPr>
            <a:normAutofit/>
          </a:bodyPr>
          <a:lstStyle/>
          <a:p>
            <a:r>
              <a:rPr lang="en-IN" dirty="0"/>
              <a:t>Deaths are almost equal for the past three years. However, with the increase in population every year, the number of deaths have also increased but not that significantly.</a:t>
            </a:r>
          </a:p>
          <a:p>
            <a:r>
              <a:rPr lang="en-IN" dirty="0"/>
              <a:t>2019 has highest deaths of 194 and least being in 2017</a:t>
            </a:r>
          </a:p>
          <a:p>
            <a:pPr>
              <a:spcBef>
                <a:spcPts val="0"/>
              </a:spcBef>
            </a:pPr>
            <a:endParaRPr lang="en-IN" sz="3600" dirty="0"/>
          </a:p>
          <a:p>
            <a:pPr>
              <a:spcBef>
                <a:spcPts val="0"/>
              </a:spcBef>
            </a:pPr>
            <a:endParaRPr lang="en-IN" sz="3500" dirty="0"/>
          </a:p>
          <a:p>
            <a:pPr>
              <a:spcBef>
                <a:spcPts val="0"/>
              </a:spcBef>
            </a:pPr>
            <a:endParaRPr lang="en-IN" dirty="0"/>
          </a:p>
        </p:txBody>
      </p:sp>
      <p:pic>
        <p:nvPicPr>
          <p:cNvPr id="2" name="Audio 1">
            <a:hlinkClick r:id="" action="ppaction://media"/>
            <a:extLst>
              <a:ext uri="{FF2B5EF4-FFF2-40B4-BE49-F238E27FC236}">
                <a16:creationId xmlns:a16="http://schemas.microsoft.com/office/drawing/2014/main" id="{9CAB9AD1-434B-4423-AB3A-CFD2785860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3325" y="6032500"/>
            <a:ext cx="609600" cy="609600"/>
          </a:xfrm>
          <a:prstGeom prst="rect">
            <a:avLst/>
          </a:prstGeom>
        </p:spPr>
      </p:pic>
    </p:spTree>
    <p:extLst>
      <p:ext uri="{BB962C8B-B14F-4D97-AF65-F5344CB8AC3E}">
        <p14:creationId xmlns:p14="http://schemas.microsoft.com/office/powerpoint/2010/main" val="229479240"/>
      </p:ext>
    </p:extLst>
  </p:cSld>
  <p:clrMapOvr>
    <a:masterClrMapping/>
  </p:clrMapOvr>
  <mc:AlternateContent xmlns:mc="http://schemas.openxmlformats.org/markup-compatibility/2006">
    <mc:Choice xmlns:p14="http://schemas.microsoft.com/office/powerpoint/2010/main" Requires="p14">
      <p:transition spd="med" p14:dur="700" advTm="38074">
        <p:fade/>
      </p:transition>
    </mc:Choice>
    <mc:Fallback>
      <p:transition spd="med" advTm="380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ate histo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ate history report presentation.potx" id="{CE65B12B-E5CF-4B7F-891B-BF19DA46421A}" vid="{73D5F891-C0F2-461A-8D6B-932929F67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834</Words>
  <Application>Microsoft Office PowerPoint</Application>
  <PresentationFormat>Custom</PresentationFormat>
  <Paragraphs>60</Paragraphs>
  <Slides>19</Slides>
  <Notes>3</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Bradley Hand ITC</vt:lpstr>
      <vt:lpstr>Calibri</vt:lpstr>
      <vt:lpstr>State history report presentation</vt:lpstr>
      <vt:lpstr>Storm is coming.. Are you safe!?</vt:lpstr>
      <vt:lpstr>PowerPoint Presentation</vt:lpstr>
      <vt:lpstr>PowerPoint Presentation</vt:lpstr>
      <vt:lpstr>PowerPoint Presentation</vt:lpstr>
      <vt:lpstr>Data Analysis of deaths, Injuries, total damage for each state and each year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vt:lpstr>
      <vt:lpstr>Data Gathering &amp; processing</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Storm is coming.. Are you safe!?</dc:title>
  <dc:creator>Soumith Reddy</dc:creator>
  <cp:lastModifiedBy>Soumith Reddy</cp:lastModifiedBy>
  <cp:revision>17</cp:revision>
  <dcterms:created xsi:type="dcterms:W3CDTF">2020-04-20T01:15:16Z</dcterms:created>
  <dcterms:modified xsi:type="dcterms:W3CDTF">2020-04-20T05:22:00Z</dcterms:modified>
</cp:coreProperties>
</file>